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6" r:id="rId2"/>
    <p:sldId id="267" r:id="rId3"/>
    <p:sldId id="270" r:id="rId4"/>
    <p:sldId id="271" r:id="rId5"/>
    <p:sldId id="256" r:id="rId6"/>
    <p:sldId id="257" r:id="rId7"/>
    <p:sldId id="268" r:id="rId8"/>
    <p:sldId id="269" r:id="rId9"/>
    <p:sldId id="272" r:id="rId10"/>
    <p:sldId id="273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04037-041D-4F44-9FC2-F56F9F20D51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5B03C-C44C-42FD-96EB-E98A0350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7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C29D-AE93-45CD-A216-07100F6A28A0}" type="datetime1">
              <a:rPr lang="en-US" smtClean="0"/>
              <a:t>3/24/2015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50B2-BE99-4AA5-8A40-F0B23271B509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600B-8F9B-4451-B739-BF5574996B9D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B37-B8A5-413A-8C04-C56123763299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BB8D-36D8-44EF-B238-FCA520C377B4}" type="datetime1">
              <a:rPr lang="en-US" smtClean="0"/>
              <a:t>3/24/2015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ED43FC-AB77-4E56-8AB1-1AEAAB527604}" type="datetime1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DDFB-1E3D-450C-9172-5C610C01C35C}" type="datetime1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A0C4-AC8F-42FB-AB4A-D083C29DE9B6}" type="datetime1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8455-3633-4CBA-AD98-3463C7AB8034}" type="datetime1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51C4-4A31-480F-81A9-B28A4FA03215}" type="datetime1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C6700B-5866-4AEA-8870-62CCB2603BD3}" type="datetime1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7B8E8D1-E5D2-4AD4-B84C-831A295440C3}" type="datetime1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316FF-4F61-47BB-9466-BCC0B5625BB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Adjectives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389914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58200" y="6031468"/>
            <a:ext cx="45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58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458200" cy="3505199"/>
          </a:xfrm>
        </p:spPr>
        <p:txBody>
          <a:bodyPr>
            <a:normAutofit/>
          </a:bodyPr>
          <a:lstStyle/>
          <a:p>
            <a:pPr algn="l"/>
            <a:r>
              <a:rPr lang="en-US" cap="none" dirty="0" smtClean="0"/>
              <a:t>Examples:</a:t>
            </a:r>
          </a:p>
          <a:p>
            <a:pPr algn="l"/>
            <a:r>
              <a:rPr lang="en-US" sz="1400" cap="none" dirty="0" smtClean="0"/>
              <a:t>		</a:t>
            </a:r>
            <a:r>
              <a:rPr lang="en-US" sz="1100" cap="none" dirty="0" smtClean="0"/>
              <a:t>      </a:t>
            </a:r>
            <a:r>
              <a:rPr lang="en-US" sz="1200" cap="none" dirty="0" smtClean="0"/>
              <a:t> poss. adj.    noun</a:t>
            </a:r>
          </a:p>
          <a:p>
            <a:pPr algn="l"/>
            <a:r>
              <a:rPr lang="en-US" sz="2000" cap="none" dirty="0" smtClean="0"/>
              <a:t>The </a:t>
            </a:r>
            <a:r>
              <a:rPr lang="en-US" sz="2000" cap="none" dirty="0" smtClean="0"/>
              <a:t>trees lost </a:t>
            </a:r>
            <a:r>
              <a:rPr lang="en-US" sz="2000" u="sng" cap="none" dirty="0" smtClean="0"/>
              <a:t>their</a:t>
            </a:r>
            <a:r>
              <a:rPr lang="en-US" sz="2000" cap="none" dirty="0" smtClean="0"/>
              <a:t> </a:t>
            </a:r>
            <a:r>
              <a:rPr lang="en-US" sz="2000" cap="none" dirty="0" smtClean="0"/>
              <a:t>leaves.</a:t>
            </a:r>
            <a:endParaRPr lang="en-US" sz="2000" cap="none" dirty="0" smtClean="0"/>
          </a:p>
          <a:p>
            <a:pPr algn="l"/>
            <a:endParaRPr lang="en-US" sz="2000" cap="none" dirty="0"/>
          </a:p>
          <a:p>
            <a:pPr algn="l"/>
            <a:r>
              <a:rPr lang="en-US" sz="1100" cap="none" dirty="0" smtClean="0"/>
              <a:t>  </a:t>
            </a:r>
            <a:r>
              <a:rPr lang="en-US" sz="1200" cap="none" dirty="0" smtClean="0"/>
              <a:t>poss. </a:t>
            </a:r>
            <a:r>
              <a:rPr lang="en-US" sz="1200" cap="none" dirty="0" smtClean="0"/>
              <a:t>adj.     noun</a:t>
            </a:r>
            <a:endParaRPr lang="en-US" sz="1200" cap="none" dirty="0" smtClean="0"/>
          </a:p>
          <a:p>
            <a:pPr algn="l"/>
            <a:r>
              <a:rPr lang="en-US" sz="2000" u="sng" cap="none" dirty="0" smtClean="0"/>
              <a:t>Alicia’s</a:t>
            </a:r>
            <a:r>
              <a:rPr lang="en-US" sz="2000" cap="none" dirty="0" smtClean="0"/>
              <a:t> blouse is blue and lilac.</a:t>
            </a:r>
          </a:p>
          <a:p>
            <a:pPr algn="l"/>
            <a:endParaRPr lang="en-US" sz="2000" cap="none" dirty="0"/>
          </a:p>
          <a:p>
            <a:pPr algn="l"/>
            <a:endParaRPr lang="en-US" sz="2000" cap="none" dirty="0" smtClean="0"/>
          </a:p>
          <a:p>
            <a:pPr algn="l"/>
            <a:r>
              <a:rPr lang="en-US" cap="none" dirty="0" smtClean="0"/>
              <a:t>my	you	his	hers	our	their</a:t>
            </a:r>
          </a:p>
          <a:p>
            <a:pPr algn="l"/>
            <a:r>
              <a:rPr lang="en-US" cap="none" dirty="0" smtClean="0"/>
              <a:t>mine	yours	her	its	ours	theirs</a:t>
            </a:r>
            <a:endParaRPr lang="en-US" cap="none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905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Some adjectives are really pronouns in the possessive case or possessive nouns modifying another </a:t>
            </a:r>
            <a:r>
              <a:rPr lang="en-US" sz="3200" dirty="0" smtClean="0">
                <a:solidFill>
                  <a:schemeClr val="tx1"/>
                </a:solidFill>
              </a:rPr>
              <a:t>noun.  In </a:t>
            </a:r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 smtClean="0">
                <a:solidFill>
                  <a:schemeClr val="tx1"/>
                </a:solidFill>
              </a:rPr>
              <a:t>sentence, </a:t>
            </a:r>
            <a:r>
              <a:rPr lang="en-US" sz="3200" dirty="0" smtClean="0">
                <a:solidFill>
                  <a:schemeClr val="tx1"/>
                </a:solidFill>
              </a:rPr>
              <a:t>however, they are adjectives because they modify a noun.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flipH="1" flipV="1">
            <a:off x="3124200" y="3200400"/>
            <a:ext cx="990600" cy="762000"/>
          </a:xfrm>
          <a:prstGeom prst="arc">
            <a:avLst>
              <a:gd name="adj1" fmla="val 11603262"/>
              <a:gd name="adj2" fmla="val 20590718"/>
            </a:avLst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 flipV="1">
            <a:off x="1143000" y="4114800"/>
            <a:ext cx="990600" cy="762000"/>
          </a:xfrm>
          <a:prstGeom prst="arc">
            <a:avLst>
              <a:gd name="adj1" fmla="val 11603262"/>
              <a:gd name="adj2" fmla="val 20590718"/>
            </a:avLst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Adjectives of Comparison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10600" y="60960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0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4648200"/>
            <a:ext cx="8686800" cy="1676400"/>
          </a:xfrm>
        </p:spPr>
        <p:txBody>
          <a:bodyPr/>
          <a:lstStyle/>
          <a:p>
            <a:pPr algn="l"/>
            <a:r>
              <a:rPr lang="en-US" cap="none" dirty="0" smtClean="0"/>
              <a:t>signals:</a:t>
            </a:r>
          </a:p>
          <a:p>
            <a:pPr algn="l"/>
            <a:endParaRPr lang="en-US" cap="none" dirty="0"/>
          </a:p>
          <a:p>
            <a:pPr algn="l"/>
            <a:r>
              <a:rPr lang="en-US" cap="none" dirty="0" smtClean="0"/>
              <a:t>-</a:t>
            </a:r>
            <a:r>
              <a:rPr lang="en-US" cap="none" dirty="0" err="1" smtClean="0"/>
              <a:t>er</a:t>
            </a:r>
            <a:r>
              <a:rPr lang="en-US" cap="none" dirty="0" smtClean="0"/>
              <a:t>, </a:t>
            </a:r>
            <a:r>
              <a:rPr lang="en-US" cap="none" dirty="0" smtClean="0"/>
              <a:t>-</a:t>
            </a:r>
            <a:r>
              <a:rPr lang="en-US" cap="none" dirty="0" err="1" smtClean="0"/>
              <a:t>ier</a:t>
            </a:r>
            <a:r>
              <a:rPr lang="en-US" cap="none" dirty="0"/>
              <a:t> </a:t>
            </a:r>
            <a:r>
              <a:rPr lang="en-US" cap="none" dirty="0" smtClean="0"/>
              <a:t>	</a:t>
            </a:r>
            <a:r>
              <a:rPr lang="en-US" cap="none" dirty="0" smtClean="0"/>
              <a:t>-</a:t>
            </a:r>
            <a:r>
              <a:rPr lang="en-US" cap="none" dirty="0" err="1" smtClean="0"/>
              <a:t>est</a:t>
            </a:r>
            <a:endParaRPr lang="en-US" cap="none" dirty="0" smtClean="0"/>
          </a:p>
          <a:p>
            <a:pPr algn="l"/>
            <a:r>
              <a:rPr lang="en-US" cap="none" dirty="0"/>
              <a:t>m</a:t>
            </a:r>
            <a:r>
              <a:rPr lang="en-US" cap="none" dirty="0" smtClean="0"/>
              <a:t>ore		most</a:t>
            </a:r>
          </a:p>
          <a:p>
            <a:pPr algn="l"/>
            <a:r>
              <a:rPr lang="en-US" cap="none" dirty="0"/>
              <a:t>l</a:t>
            </a:r>
            <a:r>
              <a:rPr lang="en-US" cap="none" dirty="0" smtClean="0"/>
              <a:t>ess		least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368143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Adjectives used to compare </a:t>
            </a:r>
            <a:r>
              <a:rPr lang="en-US" sz="3200" dirty="0" smtClean="0">
                <a:solidFill>
                  <a:schemeClr val="tx1"/>
                </a:solidFill>
              </a:rPr>
              <a:t>things.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</a:t>
            </a:r>
            <a:r>
              <a:rPr lang="en-US" sz="3200" dirty="0" smtClean="0">
                <a:solidFill>
                  <a:schemeClr val="tx1"/>
                </a:solidFill>
              </a:rPr>
              <a:t>here </a:t>
            </a:r>
            <a:r>
              <a:rPr lang="en-US" sz="3200" dirty="0" smtClean="0">
                <a:solidFill>
                  <a:schemeClr val="tx1"/>
                </a:solidFill>
              </a:rPr>
              <a:t>are three degrees.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15715"/>
              </p:ext>
            </p:extLst>
          </p:nvPr>
        </p:nvGraphicFramePr>
        <p:xfrm>
          <a:off x="304800" y="2743200"/>
          <a:ext cx="8534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  Positive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  Comparative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  Superlative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happy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happier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happi</a:t>
                      </a:r>
                      <a:r>
                        <a:rPr lang="en-US" u="sng" dirty="0" smtClean="0"/>
                        <a:t>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beautiful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more</a:t>
                      </a:r>
                      <a:r>
                        <a:rPr lang="en-US" u="none" dirty="0" smtClean="0"/>
                        <a:t> beautiful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most</a:t>
                      </a:r>
                      <a:r>
                        <a:rPr lang="en-US" u="none" dirty="0" smtClean="0"/>
                        <a:t> beautiful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successful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less</a:t>
                      </a:r>
                      <a:r>
                        <a:rPr lang="en-US" u="none" dirty="0" smtClean="0"/>
                        <a:t> successful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least</a:t>
                      </a:r>
                      <a:r>
                        <a:rPr lang="en-US" u="none" dirty="0" smtClean="0"/>
                        <a:t> successful</a:t>
                      </a:r>
                      <a:endParaRPr lang="en-US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50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Predicate Adjectives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458200" y="6096000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8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667000"/>
            <a:ext cx="8686800" cy="2286000"/>
          </a:xfrm>
        </p:spPr>
        <p:txBody>
          <a:bodyPr/>
          <a:lstStyle/>
          <a:p>
            <a:pPr algn="l"/>
            <a:r>
              <a:rPr lang="en-US" cap="none" dirty="0" smtClean="0"/>
              <a:t>Example:</a:t>
            </a:r>
            <a:r>
              <a:rPr lang="en-US" cap="none" dirty="0" smtClean="0"/>
              <a:t>	</a:t>
            </a:r>
            <a:r>
              <a:rPr lang="en-US" cap="none" dirty="0"/>
              <a:t> </a:t>
            </a:r>
            <a:r>
              <a:rPr lang="en-US" cap="none" dirty="0" smtClean="0"/>
              <a:t>        </a:t>
            </a:r>
            <a:r>
              <a:rPr lang="en-US" sz="1200" cap="none" dirty="0"/>
              <a:t>adj. </a:t>
            </a:r>
            <a:r>
              <a:rPr lang="en-US" cap="none" dirty="0" smtClean="0"/>
              <a:t>	</a:t>
            </a:r>
          </a:p>
          <a:p>
            <a:pPr algn="l"/>
            <a:r>
              <a:rPr lang="en-US" cap="none" dirty="0" smtClean="0"/>
              <a:t>	</a:t>
            </a:r>
            <a:r>
              <a:rPr lang="en-US" cap="none" dirty="0" smtClean="0"/>
              <a:t>The </a:t>
            </a:r>
            <a:r>
              <a:rPr lang="en-US" cap="none" dirty="0" smtClean="0"/>
              <a:t>man is </a:t>
            </a:r>
            <a:r>
              <a:rPr lang="en-US" u="sng" cap="none" dirty="0" smtClean="0"/>
              <a:t>tall.</a:t>
            </a:r>
          </a:p>
          <a:p>
            <a:pPr algn="l"/>
            <a:r>
              <a:rPr lang="en-US" cap="none" dirty="0" smtClean="0"/>
              <a:t>	</a:t>
            </a:r>
          </a:p>
          <a:p>
            <a:pPr algn="l"/>
            <a:r>
              <a:rPr lang="en-US" cap="none" dirty="0"/>
              <a:t>	</a:t>
            </a:r>
            <a:r>
              <a:rPr lang="en-US" cap="none" dirty="0" smtClean="0"/>
              <a:t>		</a:t>
            </a:r>
            <a:r>
              <a:rPr lang="en-US" sz="1200" cap="none" dirty="0" smtClean="0"/>
              <a:t>adj.</a:t>
            </a:r>
            <a:endParaRPr lang="en-US" cap="none" dirty="0" smtClean="0"/>
          </a:p>
          <a:p>
            <a:pPr algn="l"/>
            <a:r>
              <a:rPr lang="en-US" cap="none" dirty="0"/>
              <a:t>	</a:t>
            </a:r>
            <a:r>
              <a:rPr lang="en-US" cap="none" dirty="0" smtClean="0"/>
              <a:t>The frog is </a:t>
            </a:r>
            <a:r>
              <a:rPr lang="en-US" u="sng" cap="none" dirty="0" smtClean="0"/>
              <a:t>green.</a:t>
            </a:r>
            <a:endParaRPr lang="en-US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Adjectives that come after a linking verb (am, is, are, was, were, seem, become, look, feel, taste.) Look in last ½ of the sentence.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>
            <a:off x="2057400" y="3505200"/>
            <a:ext cx="914400" cy="914400"/>
          </a:xfrm>
          <a:prstGeom prst="arc">
            <a:avLst>
              <a:gd name="adj1" fmla="val 11455771"/>
              <a:gd name="adj2" fmla="val 0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2057400" y="2612571"/>
            <a:ext cx="914400" cy="914400"/>
          </a:xfrm>
          <a:prstGeom prst="arc">
            <a:avLst>
              <a:gd name="adj1" fmla="val 11526006"/>
              <a:gd name="adj2" fmla="val 0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667000"/>
            <a:ext cx="8534400" cy="3657600"/>
          </a:xfrm>
        </p:spPr>
        <p:txBody>
          <a:bodyPr/>
          <a:lstStyle/>
          <a:p>
            <a:pPr algn="l"/>
            <a:r>
              <a:rPr lang="en-US" sz="2400" cap="none" dirty="0" smtClean="0"/>
              <a:t>Number – three (for example)</a:t>
            </a:r>
          </a:p>
          <a:p>
            <a:pPr algn="l"/>
            <a:r>
              <a:rPr lang="en-US" sz="2400" cap="none" dirty="0" smtClean="0"/>
              <a:t>Articles – the, an, a</a:t>
            </a:r>
          </a:p>
          <a:p>
            <a:pPr algn="l"/>
            <a:r>
              <a:rPr lang="en-US" sz="2400" cap="none" dirty="0" smtClean="0"/>
              <a:t>Demonstrative pronouns – this, that</a:t>
            </a:r>
          </a:p>
          <a:p>
            <a:pPr algn="l"/>
            <a:r>
              <a:rPr lang="en-US" sz="2400" cap="none" dirty="0" smtClean="0"/>
              <a:t>Possessive pronouns &amp; nouns</a:t>
            </a:r>
          </a:p>
          <a:p>
            <a:pPr algn="l"/>
            <a:endParaRPr lang="en-US" cap="none" dirty="0"/>
          </a:p>
          <a:p>
            <a:pPr algn="l"/>
            <a:r>
              <a:rPr lang="en-US" cap="none" dirty="0" smtClean="0"/>
              <a:t>	    </a:t>
            </a:r>
            <a:r>
              <a:rPr lang="en-US" sz="1200" cap="none" dirty="0" smtClean="0"/>
              <a:t> noun</a:t>
            </a:r>
            <a:r>
              <a:rPr lang="en-US" cap="none" dirty="0" smtClean="0"/>
              <a:t>		</a:t>
            </a:r>
            <a:r>
              <a:rPr lang="en-US" cap="none" dirty="0" smtClean="0"/>
              <a:t>    </a:t>
            </a:r>
            <a:r>
              <a:rPr lang="en-US" sz="1200" cap="none" dirty="0" smtClean="0"/>
              <a:t>noun</a:t>
            </a:r>
            <a:r>
              <a:rPr lang="en-US" cap="none" dirty="0" smtClean="0"/>
              <a:t>	      </a:t>
            </a:r>
          </a:p>
          <a:p>
            <a:pPr algn="l"/>
            <a:r>
              <a:rPr lang="en-US" u="sng" cap="none" dirty="0" smtClean="0"/>
              <a:t>My</a:t>
            </a:r>
            <a:r>
              <a:rPr lang="en-US" cap="none" dirty="0" smtClean="0"/>
              <a:t> </a:t>
            </a:r>
            <a:r>
              <a:rPr lang="en-US" u="sng" cap="none" dirty="0" smtClean="0"/>
              <a:t>three</a:t>
            </a:r>
            <a:r>
              <a:rPr lang="en-US" cap="none" dirty="0" smtClean="0"/>
              <a:t> dogs ate </a:t>
            </a:r>
            <a:r>
              <a:rPr lang="en-US" u="sng" cap="none" dirty="0" smtClean="0"/>
              <a:t>that</a:t>
            </a:r>
            <a:r>
              <a:rPr lang="en-US" cap="none" dirty="0" smtClean="0"/>
              <a:t> </a:t>
            </a:r>
            <a:r>
              <a:rPr lang="en-US" u="sng" cap="none" dirty="0" smtClean="0"/>
              <a:t>awful</a:t>
            </a:r>
            <a:r>
              <a:rPr lang="en-US" cap="none" dirty="0" smtClean="0"/>
              <a:t> food.</a:t>
            </a:r>
          </a:p>
          <a:p>
            <a:pPr algn="l"/>
            <a:r>
              <a:rPr lang="en-US" cap="none" dirty="0"/>
              <a:t> </a:t>
            </a:r>
            <a:r>
              <a:rPr lang="en-US" cap="none" dirty="0" smtClean="0"/>
              <a:t>       </a:t>
            </a:r>
          </a:p>
          <a:p>
            <a:pPr algn="l"/>
            <a:r>
              <a:rPr lang="en-US" sz="1200" cap="none" dirty="0"/>
              <a:t> </a:t>
            </a:r>
            <a:r>
              <a:rPr lang="en-US" sz="1200" cap="none" dirty="0" smtClean="0"/>
              <a:t>         noun</a:t>
            </a:r>
            <a:endParaRPr lang="en-US" cap="none" dirty="0"/>
          </a:p>
          <a:p>
            <a:pPr algn="l"/>
            <a:r>
              <a:rPr lang="en-US" u="sng" cap="none" dirty="0" smtClean="0"/>
              <a:t>The</a:t>
            </a:r>
            <a:r>
              <a:rPr lang="en-US" cap="none" dirty="0" smtClean="0"/>
              <a:t> result was </a:t>
            </a:r>
            <a:r>
              <a:rPr lang="en-US" u="sng" cap="none" dirty="0" smtClean="0"/>
              <a:t>ugly.</a:t>
            </a:r>
            <a:r>
              <a:rPr lang="en-US" cap="none" dirty="0" smtClean="0"/>
              <a:t> </a:t>
            </a:r>
            <a:endParaRPr lang="en-US" u="sng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79427" cy="1905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An adjective describes, clarifies or modifies the meaning of a noun or pronoun.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85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Autofit/>
          </a:bodyPr>
          <a:lstStyle/>
          <a:p>
            <a:r>
              <a:rPr lang="en-US" sz="5400" cap="none" dirty="0" smtClean="0"/>
              <a:t>Demonstrative Pronouns as Adjectives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05800" y="5911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4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382000" cy="3352800"/>
          </a:xfrm>
        </p:spPr>
        <p:txBody>
          <a:bodyPr>
            <a:normAutofit/>
          </a:bodyPr>
          <a:lstStyle/>
          <a:p>
            <a:pPr algn="l"/>
            <a:r>
              <a:rPr lang="en-US" sz="2400" cap="none" dirty="0"/>
              <a:t>t</a:t>
            </a:r>
            <a:r>
              <a:rPr lang="en-US" sz="2400" cap="none" dirty="0" smtClean="0"/>
              <a:t>hat		</a:t>
            </a:r>
            <a:r>
              <a:rPr lang="en-US" sz="2400" cap="none" dirty="0" smtClean="0"/>
              <a:t>these          this</a:t>
            </a:r>
            <a:r>
              <a:rPr lang="en-US" sz="2400" cap="none" dirty="0" smtClean="0"/>
              <a:t>		those</a:t>
            </a:r>
          </a:p>
          <a:p>
            <a:pPr algn="l"/>
            <a:endParaRPr lang="en-US" sz="2400" cap="none" dirty="0"/>
          </a:p>
          <a:p>
            <a:pPr algn="l"/>
            <a:r>
              <a:rPr lang="en-US" cap="none" dirty="0" smtClean="0"/>
              <a:t>Examples:</a:t>
            </a:r>
          </a:p>
          <a:p>
            <a:pPr algn="l"/>
            <a:r>
              <a:rPr lang="en-US" cap="none" dirty="0" smtClean="0"/>
              <a:t>  </a:t>
            </a:r>
            <a:endParaRPr lang="en-US" cap="none" dirty="0" smtClean="0"/>
          </a:p>
          <a:p>
            <a:pPr algn="l"/>
            <a:r>
              <a:rPr lang="en-US" cap="none" dirty="0" smtClean="0"/>
              <a:t> </a:t>
            </a:r>
            <a:r>
              <a:rPr lang="en-US" sz="1200" cap="none" dirty="0" smtClean="0"/>
              <a:t>adj. </a:t>
            </a:r>
            <a:r>
              <a:rPr lang="en-US" sz="1200" cap="none" dirty="0"/>
              <a:t> </a:t>
            </a:r>
            <a:r>
              <a:rPr lang="en-US" sz="1200" cap="none" dirty="0" smtClean="0"/>
              <a:t> </a:t>
            </a:r>
            <a:r>
              <a:rPr lang="en-US" sz="1200" cap="none" dirty="0" smtClean="0"/>
              <a:t>noun      adj</a:t>
            </a:r>
            <a:r>
              <a:rPr lang="en-US" sz="1200" cap="none" dirty="0" smtClean="0"/>
              <a:t>.</a:t>
            </a:r>
          </a:p>
          <a:p>
            <a:pPr algn="l"/>
            <a:r>
              <a:rPr lang="en-US" u="sng" cap="none" dirty="0" smtClean="0"/>
              <a:t>That</a:t>
            </a:r>
            <a:r>
              <a:rPr lang="en-US" cap="none" dirty="0" smtClean="0"/>
              <a:t> girl is sad.</a:t>
            </a:r>
          </a:p>
          <a:p>
            <a:pPr algn="l"/>
            <a:r>
              <a:rPr lang="en-US" cap="none" dirty="0" smtClean="0"/>
              <a:t>  </a:t>
            </a:r>
            <a:endParaRPr lang="en-US" cap="none" dirty="0" smtClean="0"/>
          </a:p>
          <a:p>
            <a:pPr algn="l"/>
            <a:r>
              <a:rPr lang="en-US" sz="1200" cap="none" dirty="0" smtClean="0"/>
              <a:t>  adj</a:t>
            </a:r>
            <a:r>
              <a:rPr lang="en-US" sz="1200" cap="none" dirty="0" smtClean="0"/>
              <a:t>.       </a:t>
            </a:r>
            <a:r>
              <a:rPr lang="en-US" sz="1200" cap="none" dirty="0" smtClean="0"/>
              <a:t>noun              adj</a:t>
            </a:r>
            <a:r>
              <a:rPr lang="en-US" sz="1200" cap="none" dirty="0" smtClean="0"/>
              <a:t>. </a:t>
            </a:r>
            <a:endParaRPr lang="en-US" sz="1200" cap="none" dirty="0"/>
          </a:p>
          <a:p>
            <a:pPr algn="l"/>
            <a:r>
              <a:rPr lang="en-US" u="sng" cap="none" dirty="0" smtClean="0"/>
              <a:t>These</a:t>
            </a:r>
            <a:r>
              <a:rPr lang="en-US" cap="none" dirty="0" smtClean="0"/>
              <a:t> cookies are stale.</a:t>
            </a:r>
            <a:endParaRPr lang="en-US" u="sng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Demonstrative pronouns can also be adjectives.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Articles are Adjectives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019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3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body" idx="1"/>
          </p:nvPr>
        </p:nvSpPr>
        <p:spPr>
          <a:xfrm>
            <a:off x="381000" y="2514600"/>
            <a:ext cx="8458200" cy="3733800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/>
              <a:t>a, an</a:t>
            </a:r>
            <a:r>
              <a:rPr lang="en-US" sz="2800" cap="none" dirty="0" smtClean="0"/>
              <a:t>, </a:t>
            </a:r>
            <a:r>
              <a:rPr lang="en-US" sz="2800" cap="none" dirty="0" smtClean="0"/>
              <a:t>the</a:t>
            </a:r>
            <a:endParaRPr lang="en-US" sz="2800" cap="none" dirty="0" smtClean="0"/>
          </a:p>
          <a:p>
            <a:pPr algn="l"/>
            <a:endParaRPr lang="en-US" sz="2800" cap="none" dirty="0"/>
          </a:p>
          <a:p>
            <a:pPr algn="l"/>
            <a:endParaRPr lang="en-US" sz="2800" cap="none" dirty="0" smtClean="0"/>
          </a:p>
          <a:p>
            <a:pPr algn="l"/>
            <a:r>
              <a:rPr lang="en-US" sz="2800" cap="none" dirty="0" smtClean="0"/>
              <a:t>Example:</a:t>
            </a:r>
            <a:endParaRPr lang="en-US" sz="2800" cap="none" dirty="0" smtClean="0"/>
          </a:p>
          <a:p>
            <a:pPr algn="l"/>
            <a:r>
              <a:rPr lang="en-US" sz="2800" cap="none" dirty="0" smtClean="0"/>
              <a:t>              </a:t>
            </a:r>
            <a:r>
              <a:rPr lang="en-US" cap="none" dirty="0" smtClean="0"/>
              <a:t>adj.       </a:t>
            </a:r>
            <a:r>
              <a:rPr lang="en-US" cap="none" dirty="0"/>
              <a:t>a</a:t>
            </a:r>
            <a:r>
              <a:rPr lang="en-US" cap="none" dirty="0" smtClean="0"/>
              <a:t>dj.         noun</a:t>
            </a:r>
            <a:r>
              <a:rPr lang="en-US" sz="2800" cap="none" dirty="0" smtClean="0"/>
              <a:t>  </a:t>
            </a:r>
            <a:endParaRPr lang="en-US" sz="2800" cap="none" dirty="0"/>
          </a:p>
          <a:p>
            <a:pPr algn="l"/>
            <a:r>
              <a:rPr lang="en-US" sz="2800" cap="none" dirty="0" smtClean="0"/>
              <a:t>I   have   a   black   cat.</a:t>
            </a:r>
            <a:endParaRPr lang="en-US" sz="2800" cap="non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Three words are articles &amp; also adjectives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26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Proper Adjectives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05800" y="5897847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3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Proper adjectives are: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1. Proper nouns used as adjectives</a:t>
            </a:r>
          </a:p>
          <a:p>
            <a:pPr marL="0" indent="0">
              <a:buNone/>
            </a:pPr>
            <a:r>
              <a:rPr lang="en-US" sz="2400" dirty="0" smtClean="0"/>
              <a:t>2. The adjective form of a proper noun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Examples:		</a:t>
            </a: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		          </a:t>
            </a:r>
            <a:r>
              <a:rPr lang="en-US" sz="1200" b="1" dirty="0" smtClean="0"/>
              <a:t>noun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u="sng" dirty="0" smtClean="0"/>
              <a:t>White House</a:t>
            </a:r>
            <a:r>
              <a:rPr lang="en-US" sz="2400" dirty="0" smtClean="0"/>
              <a:t> lawn is green.</a:t>
            </a:r>
          </a:p>
          <a:p>
            <a:pPr marL="0" indent="0">
              <a:buNone/>
            </a:pPr>
            <a:r>
              <a:rPr lang="en-US" sz="2400" dirty="0" smtClean="0"/>
              <a:t>		     </a:t>
            </a:r>
            <a:r>
              <a:rPr lang="en-US" sz="3600" dirty="0" smtClean="0"/>
              <a:t> </a:t>
            </a:r>
            <a:r>
              <a:rPr lang="en-US" sz="1200" b="1" dirty="0"/>
              <a:t>noun</a:t>
            </a: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He is a </a:t>
            </a:r>
            <a:r>
              <a:rPr lang="en-US" sz="2400" u="sng" dirty="0" smtClean="0"/>
              <a:t>German</a:t>
            </a:r>
            <a:r>
              <a:rPr lang="en-US" sz="2400" dirty="0" smtClean="0"/>
              <a:t> citizen.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1200" b="1" dirty="0" smtClean="0"/>
              <a:t>noun</a:t>
            </a: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u="sng" dirty="0" smtClean="0"/>
              <a:t>American</a:t>
            </a:r>
            <a:r>
              <a:rPr lang="en-US" sz="2400" dirty="0" smtClean="0"/>
              <a:t> restaurant is closed.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28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Possessive Adjective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7427" y="152400"/>
            <a:ext cx="0" cy="62484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05800" y="5945051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0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</TotalTime>
  <Words>228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PowerPoint Presentation</vt:lpstr>
      <vt:lpstr>An adjective describes, clarifies or modifies the meaning of a noun or pronoun.</vt:lpstr>
      <vt:lpstr>PowerPoint Presentation</vt:lpstr>
      <vt:lpstr>Demonstrative pronouns can also be adjectives.</vt:lpstr>
      <vt:lpstr>PowerPoint Presentation</vt:lpstr>
      <vt:lpstr>Three words are articles &amp; also adjectives</vt:lpstr>
      <vt:lpstr>PowerPoint Presentation</vt:lpstr>
      <vt:lpstr>Proper adjectives are:</vt:lpstr>
      <vt:lpstr>PowerPoint Presentation</vt:lpstr>
      <vt:lpstr>Some adjectives are really pronouns in the possessive case or possessive nouns modifying another noun.  In a sentence, however, they are adjectives because they modify a noun.</vt:lpstr>
      <vt:lpstr>PowerPoint Presentation</vt:lpstr>
      <vt:lpstr>Adjectives used to compare things.  There are three degrees.</vt:lpstr>
      <vt:lpstr>PowerPoint Presentation</vt:lpstr>
      <vt:lpstr>Adjectives that come after a linking verb (am, is, are, was, were, seem, become, look, feel, taste.) Look in last ½ of the sentence.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Computer Aided Instruction</cp:lastModifiedBy>
  <cp:revision>20</cp:revision>
  <dcterms:created xsi:type="dcterms:W3CDTF">2014-11-12T22:46:26Z</dcterms:created>
  <dcterms:modified xsi:type="dcterms:W3CDTF">2015-03-24T23:21:29Z</dcterms:modified>
</cp:coreProperties>
</file>